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19" r:id="rId5"/>
    <p:sldId id="310" r:id="rId6"/>
    <p:sldId id="323" r:id="rId7"/>
    <p:sldId id="325" r:id="rId8"/>
    <p:sldId id="324" r:id="rId9"/>
    <p:sldId id="327" r:id="rId10"/>
    <p:sldId id="326" r:id="rId11"/>
    <p:sldId id="328" r:id="rId12"/>
    <p:sldId id="320" r:id="rId13"/>
    <p:sldId id="329" r:id="rId14"/>
    <p:sldId id="330" r:id="rId15"/>
    <p:sldId id="332" r:id="rId16"/>
    <p:sldId id="322" r:id="rId17"/>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2"/>
    <a:srgbClr val="046585"/>
    <a:srgbClr val="061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660"/>
  </p:normalViewPr>
  <p:slideViewPr>
    <p:cSldViewPr snapToGrid="0">
      <p:cViewPr varScale="1">
        <p:scale>
          <a:sx n="133" d="100"/>
          <a:sy n="133" d="100"/>
        </p:scale>
        <p:origin x="1578"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52783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1326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43183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97430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D73FDB-1BD6-4157-B00E-CFE7FCC2E335}"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67613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D73FDB-1BD6-4157-B00E-CFE7FCC2E335}"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55401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D73FDB-1BD6-4157-B00E-CFE7FCC2E335}" type="datetimeFigureOut">
              <a:rPr lang="en-GB" smtClean="0"/>
              <a:t>30/04/2025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69954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0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3FDB-1BD6-4157-B00E-CFE7FCC2E335}"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48703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0D73FDB-1BD6-4157-B00E-CFE7FCC2E335}"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97401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0D73FDB-1BD6-4157-B00E-CFE7FCC2E335}"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42249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0D73FDB-1BD6-4157-B00E-CFE7FCC2E335}" type="datetimeFigureOut">
              <a:rPr lang="en-GB" smtClean="0"/>
              <a:t>30/04/2025</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69D8C04-F98C-40FC-962A-CE19889160EC}" type="slidenum">
              <a:rPr lang="en-GB" smtClean="0"/>
              <a:t>‹#›</a:t>
            </a:fld>
            <a:endParaRPr lang="en-GB"/>
          </a:p>
        </p:txBody>
      </p:sp>
    </p:spTree>
    <p:extLst>
      <p:ext uri="{BB962C8B-B14F-4D97-AF65-F5344CB8AC3E}">
        <p14:creationId xmlns:p14="http://schemas.microsoft.com/office/powerpoint/2010/main" val="36372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college.police.uk/career-learning/competency-and-values-framewo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hunterskillrecruitment.co.uk/answer-any-interview-question-with-c-a-r-l-your-best-reference/" TargetMode="External"/><Relationship Id="rId4" Type="http://schemas.openxmlformats.org/officeDocument/2006/relationships/hyperlink" Target="https://www.thebalancemoney.com/what-is-the-star-interview-response-technique-2061629#what-is-the-star-interview-response-metho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shore&#10;&#10;Description automatically generated">
            <a:extLst>
              <a:ext uri="{FF2B5EF4-FFF2-40B4-BE49-F238E27FC236}">
                <a16:creationId xmlns:a16="http://schemas.microsoft.com/office/drawing/2014/main" id="{DDBE96DF-789E-EA44-B95D-EB24A4D87F5E}"/>
              </a:ext>
            </a:extLst>
          </p:cNvPr>
          <p:cNvPicPr>
            <a:picLocks noChangeAspect="1"/>
          </p:cNvPicPr>
          <p:nvPr/>
        </p:nvPicPr>
        <p:blipFill rotWithShape="1">
          <a:blip r:embed="rId2">
            <a:extLst>
              <a:ext uri="{28A0092B-C50C-407E-A947-70E740481C1C}">
                <a14:useLocalDpi xmlns:a14="http://schemas.microsoft.com/office/drawing/2010/main" val="0"/>
              </a:ext>
            </a:extLst>
          </a:blip>
          <a:srcRect l="5135" r="4993"/>
          <a:stretch/>
        </p:blipFill>
        <p:spPr>
          <a:xfrm>
            <a:off x="0" y="-8164"/>
            <a:ext cx="9144000" cy="5723164"/>
          </a:xfrm>
          <a:prstGeom prst="rect">
            <a:avLst/>
          </a:prstGeom>
        </p:spPr>
      </p:pic>
      <p:sp>
        <p:nvSpPr>
          <p:cNvPr id="11" name="TextBox 10">
            <a:extLst>
              <a:ext uri="{FF2B5EF4-FFF2-40B4-BE49-F238E27FC236}">
                <a16:creationId xmlns:a16="http://schemas.microsoft.com/office/drawing/2014/main" id="{B209CC2D-B558-0947-938D-8BFC54F40FB8}"/>
              </a:ext>
            </a:extLst>
          </p:cNvPr>
          <p:cNvSpPr txBox="1"/>
          <p:nvPr/>
        </p:nvSpPr>
        <p:spPr>
          <a:xfrm>
            <a:off x="2106025" y="2443011"/>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3" name="Picture 2" descr="Text&#10;&#10;Description automatically generated with medium confidence">
            <a:extLst>
              <a:ext uri="{FF2B5EF4-FFF2-40B4-BE49-F238E27FC236}">
                <a16:creationId xmlns:a16="http://schemas.microsoft.com/office/drawing/2014/main" id="{24F62EA6-5EBA-7640-8516-BE39B8C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64" y="1160878"/>
            <a:ext cx="3312472" cy="1139880"/>
          </a:xfrm>
          <a:prstGeom prst="rect">
            <a:avLst/>
          </a:prstGeom>
        </p:spPr>
      </p:pic>
      <p:pic>
        <p:nvPicPr>
          <p:cNvPr id="8" name="Picture 7" descr="A police badge with white text">
            <a:extLst>
              <a:ext uri="{FF2B5EF4-FFF2-40B4-BE49-F238E27FC236}">
                <a16:creationId xmlns:a16="http://schemas.microsoft.com/office/drawing/2014/main" id="{89C51588-0774-53B3-6E6E-016873937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764" y="2812343"/>
            <a:ext cx="3232410" cy="1760223"/>
          </a:xfrm>
          <a:prstGeom prst="rect">
            <a:avLst/>
          </a:prstGeom>
        </p:spPr>
      </p:pic>
    </p:spTree>
    <p:extLst>
      <p:ext uri="{BB962C8B-B14F-4D97-AF65-F5344CB8AC3E}">
        <p14:creationId xmlns:p14="http://schemas.microsoft.com/office/powerpoint/2010/main" val="79788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dark&#10;&#10;Description automatically generated">
            <a:extLst>
              <a:ext uri="{FF2B5EF4-FFF2-40B4-BE49-F238E27FC236}">
                <a16:creationId xmlns:a16="http://schemas.microsoft.com/office/drawing/2014/main" id="{747F7198-BB10-0741-8290-29224879674F}"/>
              </a:ext>
            </a:extLst>
          </p:cNvPr>
          <p:cNvPicPr>
            <a:picLocks noChangeAspect="1"/>
          </p:cNvPicPr>
          <p:nvPr/>
        </p:nvPicPr>
        <p:blipFill rotWithShape="1">
          <a:blip r:embed="rId2">
            <a:extLst>
              <a:ext uri="{28A0092B-C50C-407E-A947-70E740481C1C}">
                <a14:useLocalDpi xmlns:a14="http://schemas.microsoft.com/office/drawing/2010/main" val="0"/>
              </a:ext>
            </a:extLst>
          </a:blip>
          <a:srcRect l="6785" r="3215"/>
          <a:stretch/>
        </p:blipFill>
        <p:spPr>
          <a:xfrm>
            <a:off x="1" y="0"/>
            <a:ext cx="9144000" cy="5715000"/>
          </a:xfrm>
          <a:prstGeom prst="rect">
            <a:avLst/>
          </a:prstGeom>
        </p:spPr>
      </p:pic>
      <p:sp>
        <p:nvSpPr>
          <p:cNvPr id="11" name="TextBox 10">
            <a:extLst>
              <a:ext uri="{FF2B5EF4-FFF2-40B4-BE49-F238E27FC236}">
                <a16:creationId xmlns:a16="http://schemas.microsoft.com/office/drawing/2014/main" id="{B209CC2D-B558-0947-938D-8BFC54F40FB8}"/>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3" name="Picture 2" descr="Text&#10;&#10;Description automatically generated with medium confidence">
            <a:extLst>
              <a:ext uri="{FF2B5EF4-FFF2-40B4-BE49-F238E27FC236}">
                <a16:creationId xmlns:a16="http://schemas.microsoft.com/office/drawing/2014/main" id="{24F62EA6-5EBA-7640-8516-BE39B8C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7132BD6B-96B2-3444-91DF-04EFAAD5A245}"/>
              </a:ext>
            </a:extLst>
          </p:cNvPr>
          <p:cNvSpPr txBox="1"/>
          <p:nvPr/>
        </p:nvSpPr>
        <p:spPr>
          <a:xfrm>
            <a:off x="234711" y="968432"/>
            <a:ext cx="2053734" cy="246221"/>
          </a:xfrm>
          <a:prstGeom prst="rect">
            <a:avLst/>
          </a:prstGeom>
          <a:noFill/>
        </p:spPr>
        <p:txBody>
          <a:bodyPr wrap="square">
            <a:spAutoFit/>
          </a:bodyPr>
          <a:lstStyle/>
          <a:p>
            <a:r>
              <a:rPr lang="en-GB" sz="1000" i="1" dirty="0">
                <a:solidFill>
                  <a:schemeClr val="bg1"/>
                </a:solidFill>
                <a:latin typeface="Arial" panose="020B0604020202020204" pitchFamily="34" charset="0"/>
                <a:cs typeface="Arial" panose="020B0604020202020204" pitchFamily="34" charset="0"/>
              </a:rPr>
              <a:t>World Class Sustainable Policing</a:t>
            </a:r>
          </a:p>
        </p:txBody>
      </p:sp>
      <p:sp>
        <p:nvSpPr>
          <p:cNvPr id="14" name="TextBox 13">
            <a:extLst>
              <a:ext uri="{FF2B5EF4-FFF2-40B4-BE49-F238E27FC236}">
                <a16:creationId xmlns:a16="http://schemas.microsoft.com/office/drawing/2014/main" id="{422E98F8-D946-4967-A6CC-B7C0777CD55A}"/>
              </a:ext>
            </a:extLst>
          </p:cNvPr>
          <p:cNvSpPr txBox="1"/>
          <p:nvPr/>
        </p:nvSpPr>
        <p:spPr>
          <a:xfrm>
            <a:off x="613827" y="850572"/>
            <a:ext cx="8295462" cy="5078313"/>
          </a:xfrm>
          <a:prstGeom prst="rect">
            <a:avLst/>
          </a:prstGeom>
          <a:noFill/>
        </p:spPr>
        <p:txBody>
          <a:bodyPr wrap="square">
            <a:spAutoFit/>
          </a:bodyPr>
          <a:lstStyle/>
          <a:p>
            <a:pPr algn="ctr"/>
            <a:r>
              <a:rPr lang="en-GB" sz="2800" b="1" dirty="0">
                <a:solidFill>
                  <a:schemeClr val="bg1"/>
                </a:solidFill>
                <a:latin typeface="Arial" panose="020B0604020202020204" pitchFamily="34" charset="0"/>
                <a:cs typeface="Arial" panose="020B0604020202020204" pitchFamily="34" charset="0"/>
              </a:rPr>
              <a:t>On the day</a:t>
            </a:r>
          </a:p>
          <a:p>
            <a:endParaRPr lang="en-GB" sz="2000" b="1"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The interview will follow a structured format with a set list of questions. These questions are designed to make the process as fair and objective as possible.</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You will be presented with a series of questions. You will be asked each question in turn. Each question may have some supplementary points for you to consider when answering the questions.</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Express yourself clearly and concisely.</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Be specific – remember that you only have a limited amount of time to respond.</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Practice - You won’t be told to stop mid sentence, however if the Chair of the interview believes you are not answering they may gently remind you. The Chair will assist you with the management of your time. The approximate length of your interview will be included within your invite. Ensure you are aware of the length of time you require to provide an answer.</a:t>
            </a:r>
          </a:p>
          <a:p>
            <a:endParaRPr lang="en-GB" sz="2000" dirty="0">
              <a:solidFill>
                <a:schemeClr val="bg1"/>
              </a:solidFill>
              <a:latin typeface="Arial" panose="020B0604020202020204" pitchFamily="34" charset="0"/>
              <a:cs typeface="Arial" panose="020B0604020202020204" pitchFamily="34" charset="0"/>
            </a:endParaRPr>
          </a:p>
        </p:txBody>
      </p:sp>
      <p:pic>
        <p:nvPicPr>
          <p:cNvPr id="2" name="Picture 1" descr="A police badge with white text">
            <a:extLst>
              <a:ext uri="{FF2B5EF4-FFF2-40B4-BE49-F238E27FC236}">
                <a16:creationId xmlns:a16="http://schemas.microsoft.com/office/drawing/2014/main" id="{BC351FD3-DF2F-C6E6-8843-C31108CCB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415006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jellyfish&#10;&#10;Description automatically generated with low confidence">
            <a:extLst>
              <a:ext uri="{FF2B5EF4-FFF2-40B4-BE49-F238E27FC236}">
                <a16:creationId xmlns:a16="http://schemas.microsoft.com/office/drawing/2014/main" id="{FD6B4802-4BF7-4044-A835-272FE5044D83}"/>
              </a:ext>
            </a:extLst>
          </p:cNvPr>
          <p:cNvPicPr>
            <a:picLocks noChangeAspect="1"/>
          </p:cNvPicPr>
          <p:nvPr/>
        </p:nvPicPr>
        <p:blipFill rotWithShape="1">
          <a:blip r:embed="rId2">
            <a:extLst>
              <a:ext uri="{28A0092B-C50C-407E-A947-70E740481C1C}">
                <a14:useLocalDpi xmlns:a14="http://schemas.microsoft.com/office/drawing/2010/main" val="0"/>
              </a:ext>
            </a:extLst>
          </a:blip>
          <a:srcRect l="5000" r="5000"/>
          <a:stretch/>
        </p:blipFill>
        <p:spPr>
          <a:xfrm>
            <a:off x="0" y="11430"/>
            <a:ext cx="9144000" cy="5715000"/>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2" name="TextBox 1">
            <a:extLst>
              <a:ext uri="{FF2B5EF4-FFF2-40B4-BE49-F238E27FC236}">
                <a16:creationId xmlns:a16="http://schemas.microsoft.com/office/drawing/2014/main" id="{616A49C5-4020-403F-B8FB-6433B26AF8B2}"/>
              </a:ext>
            </a:extLst>
          </p:cNvPr>
          <p:cNvSpPr txBox="1"/>
          <p:nvPr/>
        </p:nvSpPr>
        <p:spPr>
          <a:xfrm>
            <a:off x="468630" y="1157436"/>
            <a:ext cx="8263890" cy="4555093"/>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Common mistakes</a:t>
            </a:r>
          </a:p>
          <a:p>
            <a:endParaRPr lang="en-GB" sz="1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Not answering the question- Answered the competency and not the question. </a:t>
            </a:r>
          </a:p>
          <a:p>
            <a:endParaRPr lang="en-GB" sz="11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Not the right CVF level - Be mindful of the level you are answering at. Review the Framework and check the level. </a:t>
            </a:r>
          </a:p>
          <a:p>
            <a:endParaRPr lang="en-GB" sz="105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Pre-empting the interview board – Do not pre-empt what you think the panel want to hear. The Panel want to hear about you and your behaviours. Remember the CVF is about your behaviours. </a:t>
            </a:r>
          </a:p>
          <a:p>
            <a:endParaRPr lang="en-GB" sz="105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CVF ‘Bingo’ – buzz words don’t score - Please don’t try and get as many buzz words in as possible, it is about you answering the question and being authentic in your response, not repeating buzz words from the CVF Framework.</a:t>
            </a:r>
          </a:p>
        </p:txBody>
      </p:sp>
      <p:pic>
        <p:nvPicPr>
          <p:cNvPr id="3" name="Picture 2" descr="A police badge with white text">
            <a:extLst>
              <a:ext uri="{FF2B5EF4-FFF2-40B4-BE49-F238E27FC236}">
                <a16:creationId xmlns:a16="http://schemas.microsoft.com/office/drawing/2014/main" id="{01F03F05-BB84-1AC1-2E47-561C3D716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147929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with low confidence">
            <a:extLst>
              <a:ext uri="{FF2B5EF4-FFF2-40B4-BE49-F238E27FC236}">
                <a16:creationId xmlns:a16="http://schemas.microsoft.com/office/drawing/2014/main" id="{085C894E-AD9F-D642-A63E-E698B745A0FD}"/>
              </a:ext>
            </a:extLst>
          </p:cNvPr>
          <p:cNvPicPr>
            <a:picLocks noChangeAspect="1"/>
          </p:cNvPicPr>
          <p:nvPr/>
        </p:nvPicPr>
        <p:blipFill rotWithShape="1">
          <a:blip r:embed="rId2">
            <a:extLst>
              <a:ext uri="{28A0092B-C50C-407E-A947-70E740481C1C}">
                <a14:useLocalDpi xmlns:a14="http://schemas.microsoft.com/office/drawing/2010/main" val="0"/>
              </a:ext>
            </a:extLst>
          </a:blip>
          <a:srcRect l="4959" r="5003"/>
          <a:stretch/>
        </p:blipFill>
        <p:spPr>
          <a:xfrm>
            <a:off x="0" y="2445"/>
            <a:ext cx="9144000" cy="5712555"/>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9" name="TextBox 8">
            <a:extLst>
              <a:ext uri="{FF2B5EF4-FFF2-40B4-BE49-F238E27FC236}">
                <a16:creationId xmlns:a16="http://schemas.microsoft.com/office/drawing/2014/main" id="{68C99B5A-BA6F-429A-90A9-2CCBED6DFFA8}"/>
              </a:ext>
            </a:extLst>
          </p:cNvPr>
          <p:cNvSpPr txBox="1"/>
          <p:nvPr/>
        </p:nvSpPr>
        <p:spPr>
          <a:xfrm>
            <a:off x="440055" y="1140090"/>
            <a:ext cx="8263890" cy="3293209"/>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Next Steps</a:t>
            </a:r>
          </a:p>
          <a:p>
            <a:r>
              <a:rPr lang="en-GB" sz="2000" b="1" dirty="0">
                <a:solidFill>
                  <a:schemeClr val="bg1"/>
                </a:solidFill>
                <a:latin typeface="Arial" panose="020B0604020202020204" pitchFamily="34" charset="0"/>
                <a:cs typeface="Arial" panose="020B0604020202020204" pitchFamily="34" charset="0"/>
              </a:rPr>
              <a:t>Unsuccessful at Force Interview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Feedback is constructive and is provided to ensure that you have the best opportunity to try again.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Feedback is provided by a member of the interview panel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Feedback is not mandatory but strongly encouraged as it is pivotal to learning</a:t>
            </a:r>
            <a:endParaRPr lang="en-GB" sz="2000" b="1" dirty="0">
              <a:solidFill>
                <a:schemeClr val="bg1"/>
              </a:solidFill>
              <a:latin typeface="Arial" panose="020B0604020202020204" pitchFamily="34" charset="0"/>
              <a:cs typeface="Arial" panose="020B0604020202020204" pitchFamily="34" charset="0"/>
            </a:endParaRPr>
          </a:p>
        </p:txBody>
      </p:sp>
      <p:pic>
        <p:nvPicPr>
          <p:cNvPr id="2" name="Picture 1" descr="A police badge with white text">
            <a:extLst>
              <a:ext uri="{FF2B5EF4-FFF2-40B4-BE49-F238E27FC236}">
                <a16:creationId xmlns:a16="http://schemas.microsoft.com/office/drawing/2014/main" id="{414D7A68-EC2A-0955-524D-878F43533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86955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wimming, ocean floor&#10;&#10;Description automatically generated">
            <a:extLst>
              <a:ext uri="{FF2B5EF4-FFF2-40B4-BE49-F238E27FC236}">
                <a16:creationId xmlns:a16="http://schemas.microsoft.com/office/drawing/2014/main" id="{968FEB6D-4161-1644-AE2B-DFD2795817AE}"/>
              </a:ext>
            </a:extLst>
          </p:cNvPr>
          <p:cNvPicPr>
            <a:picLocks noChangeAspect="1"/>
          </p:cNvPicPr>
          <p:nvPr/>
        </p:nvPicPr>
        <p:blipFill rotWithShape="1">
          <a:blip r:embed="rId2">
            <a:extLst>
              <a:ext uri="{28A0092B-C50C-407E-A947-70E740481C1C}">
                <a14:useLocalDpi xmlns:a14="http://schemas.microsoft.com/office/drawing/2010/main" val="0"/>
              </a:ext>
            </a:extLst>
          </a:blip>
          <a:srcRect l="10091"/>
          <a:stretch/>
        </p:blipFill>
        <p:spPr>
          <a:xfrm>
            <a:off x="0" y="28483"/>
            <a:ext cx="9144000" cy="5720807"/>
          </a:xfrm>
          <a:prstGeom prst="rect">
            <a:avLst/>
          </a:prstGeom>
        </p:spPr>
      </p:pic>
      <p:sp>
        <p:nvSpPr>
          <p:cNvPr id="11" name="TextBox 10">
            <a:extLst>
              <a:ext uri="{FF2B5EF4-FFF2-40B4-BE49-F238E27FC236}">
                <a16:creationId xmlns:a16="http://schemas.microsoft.com/office/drawing/2014/main" id="{B209CC2D-B558-0947-938D-8BFC54F40FB8}"/>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sp>
        <p:nvSpPr>
          <p:cNvPr id="6" name="TextBox 5">
            <a:extLst>
              <a:ext uri="{FF2B5EF4-FFF2-40B4-BE49-F238E27FC236}">
                <a16:creationId xmlns:a16="http://schemas.microsoft.com/office/drawing/2014/main" id="{13B7D7CA-B73E-5D45-8BFB-96DC6D857FA8}"/>
              </a:ext>
            </a:extLst>
          </p:cNvPr>
          <p:cNvSpPr txBox="1"/>
          <p:nvPr/>
        </p:nvSpPr>
        <p:spPr>
          <a:xfrm>
            <a:off x="7212372" y="1472085"/>
            <a:ext cx="1770263" cy="1200329"/>
          </a:xfrm>
          <a:prstGeom prst="rect">
            <a:avLst/>
          </a:prstGeom>
          <a:noFill/>
        </p:spPr>
        <p:txBody>
          <a:bodyPr wrap="square">
            <a:spAutoFit/>
          </a:bodyPr>
          <a:lstStyle/>
          <a:p>
            <a:r>
              <a:rPr lang="en-GB" sz="2400" i="1" dirty="0">
                <a:solidFill>
                  <a:schemeClr val="bg1"/>
                </a:solidFill>
                <a:latin typeface="Arial" panose="020B0604020202020204" pitchFamily="34" charset="0"/>
                <a:cs typeface="Arial" panose="020B0604020202020204" pitchFamily="34" charset="0"/>
              </a:rPr>
              <a:t>A safe county for everyone</a:t>
            </a:r>
          </a:p>
        </p:txBody>
      </p:sp>
      <p:pic>
        <p:nvPicPr>
          <p:cNvPr id="3" name="Picture 2" descr="Text&#10;&#10;Description automatically generated with medium confidence">
            <a:extLst>
              <a:ext uri="{FF2B5EF4-FFF2-40B4-BE49-F238E27FC236}">
                <a16:creationId xmlns:a16="http://schemas.microsoft.com/office/drawing/2014/main" id="{24F62EA6-5EBA-7640-8516-BE39B8C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7132BD6B-96B2-3444-91DF-04EFAAD5A245}"/>
              </a:ext>
            </a:extLst>
          </p:cNvPr>
          <p:cNvSpPr txBox="1"/>
          <p:nvPr/>
        </p:nvSpPr>
        <p:spPr>
          <a:xfrm>
            <a:off x="210261" y="1472085"/>
            <a:ext cx="2053734" cy="1200329"/>
          </a:xfrm>
          <a:prstGeom prst="rect">
            <a:avLst/>
          </a:prstGeom>
          <a:noFill/>
        </p:spPr>
        <p:txBody>
          <a:bodyPr wrap="square">
            <a:spAutoFit/>
          </a:bodyPr>
          <a:lstStyle/>
          <a:p>
            <a:r>
              <a:rPr lang="en-GB" sz="2400" i="1" dirty="0">
                <a:solidFill>
                  <a:schemeClr val="bg1"/>
                </a:solidFill>
                <a:latin typeface="Arial" panose="020B0604020202020204" pitchFamily="34" charset="0"/>
                <a:cs typeface="Arial" panose="020B0604020202020204" pitchFamily="34" charset="0"/>
              </a:rPr>
              <a:t>World Class Sustainable Policing</a:t>
            </a:r>
          </a:p>
        </p:txBody>
      </p:sp>
      <p:sp>
        <p:nvSpPr>
          <p:cNvPr id="10" name="TextBox 9">
            <a:extLst>
              <a:ext uri="{FF2B5EF4-FFF2-40B4-BE49-F238E27FC236}">
                <a16:creationId xmlns:a16="http://schemas.microsoft.com/office/drawing/2014/main" id="{E3629A5C-B9B7-7248-B295-FFAA5AD2C849}"/>
              </a:ext>
            </a:extLst>
          </p:cNvPr>
          <p:cNvSpPr txBox="1"/>
          <p:nvPr/>
        </p:nvSpPr>
        <p:spPr>
          <a:xfrm>
            <a:off x="234711" y="1210475"/>
            <a:ext cx="1509064" cy="261610"/>
          </a:xfrm>
          <a:prstGeom prst="rect">
            <a:avLst/>
          </a:prstGeom>
          <a:noFill/>
        </p:spPr>
        <p:txBody>
          <a:bodyPr wrap="square">
            <a:spAutoFit/>
          </a:bodyPr>
          <a:lstStyle/>
          <a:p>
            <a:r>
              <a:rPr lang="en-GB" sz="1050" dirty="0">
                <a:solidFill>
                  <a:schemeClr val="bg1"/>
                </a:solidFill>
                <a:latin typeface="Arial MT Light" pitchFamily="2" charset="0"/>
                <a:cs typeface="Arial" panose="020B0604020202020204" pitchFamily="34" charset="0"/>
              </a:rPr>
              <a:t>VISION</a:t>
            </a:r>
          </a:p>
        </p:txBody>
      </p:sp>
      <p:sp>
        <p:nvSpPr>
          <p:cNvPr id="13" name="TextBox 12">
            <a:extLst>
              <a:ext uri="{FF2B5EF4-FFF2-40B4-BE49-F238E27FC236}">
                <a16:creationId xmlns:a16="http://schemas.microsoft.com/office/drawing/2014/main" id="{488F2D3B-B4F7-5A45-AB42-04A1F23BAAFC}"/>
              </a:ext>
            </a:extLst>
          </p:cNvPr>
          <p:cNvSpPr txBox="1"/>
          <p:nvPr/>
        </p:nvSpPr>
        <p:spPr>
          <a:xfrm>
            <a:off x="7222292" y="1210475"/>
            <a:ext cx="1509064" cy="261610"/>
          </a:xfrm>
          <a:prstGeom prst="rect">
            <a:avLst/>
          </a:prstGeom>
          <a:noFill/>
        </p:spPr>
        <p:txBody>
          <a:bodyPr wrap="square">
            <a:spAutoFit/>
          </a:bodyPr>
          <a:lstStyle/>
          <a:p>
            <a:r>
              <a:rPr lang="en-GB" sz="1050" dirty="0">
                <a:solidFill>
                  <a:schemeClr val="bg1"/>
                </a:solidFill>
                <a:latin typeface="Arial MT Light" pitchFamily="2" charset="0"/>
                <a:cs typeface="Arial" panose="020B0604020202020204" pitchFamily="34" charset="0"/>
              </a:rPr>
              <a:t>VISION</a:t>
            </a:r>
          </a:p>
        </p:txBody>
      </p:sp>
      <p:sp>
        <p:nvSpPr>
          <p:cNvPr id="14" name="TextBox 13">
            <a:extLst>
              <a:ext uri="{FF2B5EF4-FFF2-40B4-BE49-F238E27FC236}">
                <a16:creationId xmlns:a16="http://schemas.microsoft.com/office/drawing/2014/main" id="{D5BD095A-3ADC-FD43-83B1-EE81650BEAD5}"/>
              </a:ext>
            </a:extLst>
          </p:cNvPr>
          <p:cNvSpPr txBox="1"/>
          <p:nvPr/>
        </p:nvSpPr>
        <p:spPr>
          <a:xfrm>
            <a:off x="7207622" y="2857416"/>
            <a:ext cx="986283" cy="261610"/>
          </a:xfrm>
          <a:prstGeom prst="rect">
            <a:avLst/>
          </a:prstGeom>
          <a:noFill/>
        </p:spPr>
        <p:txBody>
          <a:bodyPr wrap="square">
            <a:spAutoFit/>
          </a:bodyPr>
          <a:lstStyle/>
          <a:p>
            <a:r>
              <a:rPr lang="en-GB" sz="1050" dirty="0">
                <a:solidFill>
                  <a:schemeClr val="bg1"/>
                </a:solidFill>
                <a:latin typeface="Arial" panose="020B0604020202020204" pitchFamily="34" charset="0"/>
                <a:cs typeface="Arial" panose="020B0604020202020204" pitchFamily="34" charset="0"/>
              </a:rPr>
              <a:t>PURPOSE</a:t>
            </a:r>
          </a:p>
        </p:txBody>
      </p:sp>
      <p:sp>
        <p:nvSpPr>
          <p:cNvPr id="15" name="TextBox 14">
            <a:extLst>
              <a:ext uri="{FF2B5EF4-FFF2-40B4-BE49-F238E27FC236}">
                <a16:creationId xmlns:a16="http://schemas.microsoft.com/office/drawing/2014/main" id="{AA04A02A-D32E-E44C-9C80-36D4A3BC6378}"/>
              </a:ext>
            </a:extLst>
          </p:cNvPr>
          <p:cNvSpPr txBox="1"/>
          <p:nvPr/>
        </p:nvSpPr>
        <p:spPr>
          <a:xfrm>
            <a:off x="7165984" y="3172248"/>
            <a:ext cx="1885109" cy="889154"/>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Tough on crime </a:t>
            </a:r>
          </a:p>
          <a:p>
            <a:pPr marL="171450" indent="-171450">
              <a:lnSpc>
                <a:spcPct val="150000"/>
              </a:lnSpc>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Keeping people safe </a:t>
            </a:r>
          </a:p>
          <a:p>
            <a:pPr marL="171450" indent="-171450">
              <a:lnSpc>
                <a:spcPct val="150000"/>
              </a:lnSpc>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Putting victims first</a:t>
            </a:r>
          </a:p>
        </p:txBody>
      </p:sp>
      <p:sp>
        <p:nvSpPr>
          <p:cNvPr id="16" name="TextBox 15">
            <a:extLst>
              <a:ext uri="{FF2B5EF4-FFF2-40B4-BE49-F238E27FC236}">
                <a16:creationId xmlns:a16="http://schemas.microsoft.com/office/drawing/2014/main" id="{A0042A6F-A48A-2645-B13C-21967E721C70}"/>
              </a:ext>
            </a:extLst>
          </p:cNvPr>
          <p:cNvSpPr txBox="1"/>
          <p:nvPr/>
        </p:nvSpPr>
        <p:spPr>
          <a:xfrm>
            <a:off x="224931" y="2857416"/>
            <a:ext cx="986283" cy="261610"/>
          </a:xfrm>
          <a:prstGeom prst="rect">
            <a:avLst/>
          </a:prstGeom>
          <a:noFill/>
        </p:spPr>
        <p:txBody>
          <a:bodyPr wrap="square">
            <a:spAutoFit/>
          </a:bodyPr>
          <a:lstStyle/>
          <a:p>
            <a:r>
              <a:rPr lang="en-GB" sz="1050" dirty="0">
                <a:solidFill>
                  <a:schemeClr val="bg1"/>
                </a:solidFill>
                <a:latin typeface="Arial" panose="020B0604020202020204" pitchFamily="34" charset="0"/>
                <a:cs typeface="Arial" panose="020B0604020202020204" pitchFamily="34" charset="0"/>
              </a:rPr>
              <a:t>PURPOSE</a:t>
            </a:r>
          </a:p>
        </p:txBody>
      </p:sp>
      <p:sp>
        <p:nvSpPr>
          <p:cNvPr id="18" name="Rectangle 17">
            <a:extLst>
              <a:ext uri="{FF2B5EF4-FFF2-40B4-BE49-F238E27FC236}">
                <a16:creationId xmlns:a16="http://schemas.microsoft.com/office/drawing/2014/main" id="{6B455E0A-7EEF-5A48-AFDB-8FC59D942C8A}"/>
              </a:ext>
            </a:extLst>
          </p:cNvPr>
          <p:cNvSpPr/>
          <p:nvPr/>
        </p:nvSpPr>
        <p:spPr>
          <a:xfrm>
            <a:off x="210261" y="3153480"/>
            <a:ext cx="2234659" cy="1754326"/>
          </a:xfrm>
          <a:prstGeom prst="rect">
            <a:avLst/>
          </a:prstGeom>
        </p:spPr>
        <p:txBody>
          <a:bodyPr wrap="square">
            <a:spAutoFit/>
          </a:bodyPr>
          <a:lstStyle/>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Work as one; proud to serve</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Ambitious operational excellence driven by innovation</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Commit to the UN sustainability goals, creating a legacy we can be proud of</a:t>
            </a:r>
          </a:p>
        </p:txBody>
      </p:sp>
      <p:sp>
        <p:nvSpPr>
          <p:cNvPr id="17" name="TextBox 16">
            <a:extLst>
              <a:ext uri="{FF2B5EF4-FFF2-40B4-BE49-F238E27FC236}">
                <a16:creationId xmlns:a16="http://schemas.microsoft.com/office/drawing/2014/main" id="{E2E92683-6AC0-4EBA-BF2B-87DBFF08259C}"/>
              </a:ext>
            </a:extLst>
          </p:cNvPr>
          <p:cNvSpPr txBox="1"/>
          <p:nvPr/>
        </p:nvSpPr>
        <p:spPr>
          <a:xfrm>
            <a:off x="307569" y="2480967"/>
            <a:ext cx="8263890"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Good Luck</a:t>
            </a:r>
            <a:endParaRPr lang="en-GB" sz="2000" dirty="0">
              <a:solidFill>
                <a:schemeClr val="bg1"/>
              </a:solidFill>
              <a:latin typeface="Arial" panose="020B0604020202020204" pitchFamily="34" charset="0"/>
              <a:cs typeface="Arial" panose="020B0604020202020204" pitchFamily="34" charset="0"/>
            </a:endParaRPr>
          </a:p>
        </p:txBody>
      </p:sp>
      <p:pic>
        <p:nvPicPr>
          <p:cNvPr id="2" name="Picture 1" descr="A police badge with white text">
            <a:extLst>
              <a:ext uri="{FF2B5EF4-FFF2-40B4-BE49-F238E27FC236}">
                <a16:creationId xmlns:a16="http://schemas.microsoft.com/office/drawing/2014/main" id="{66C75AE0-0851-06F0-0007-F7342EDE6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323387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jellyfish&#10;&#10;Description automatically generated with low confidence">
            <a:extLst>
              <a:ext uri="{FF2B5EF4-FFF2-40B4-BE49-F238E27FC236}">
                <a16:creationId xmlns:a16="http://schemas.microsoft.com/office/drawing/2014/main" id="{FD6B4802-4BF7-4044-A835-272FE5044D83}"/>
              </a:ext>
            </a:extLst>
          </p:cNvPr>
          <p:cNvPicPr>
            <a:picLocks noChangeAspect="1"/>
          </p:cNvPicPr>
          <p:nvPr/>
        </p:nvPicPr>
        <p:blipFill rotWithShape="1">
          <a:blip r:embed="rId2">
            <a:extLst>
              <a:ext uri="{28A0092B-C50C-407E-A947-70E740481C1C}">
                <a14:useLocalDpi xmlns:a14="http://schemas.microsoft.com/office/drawing/2010/main" val="0"/>
              </a:ext>
            </a:extLst>
          </a:blip>
          <a:srcRect l="5000" r="5000"/>
          <a:stretch/>
        </p:blipFill>
        <p:spPr>
          <a:xfrm>
            <a:off x="0" y="11430"/>
            <a:ext cx="9144000" cy="5715000"/>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2" name="TextBox 1">
            <a:extLst>
              <a:ext uri="{FF2B5EF4-FFF2-40B4-BE49-F238E27FC236}">
                <a16:creationId xmlns:a16="http://schemas.microsoft.com/office/drawing/2014/main" id="{616A49C5-4020-403F-B8FB-6433B26AF8B2}"/>
              </a:ext>
            </a:extLst>
          </p:cNvPr>
          <p:cNvSpPr txBox="1"/>
          <p:nvPr/>
        </p:nvSpPr>
        <p:spPr>
          <a:xfrm>
            <a:off x="468630" y="1408896"/>
            <a:ext cx="8263890" cy="3108543"/>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Force Interviews</a:t>
            </a:r>
          </a:p>
          <a:p>
            <a:pPr algn="ctr"/>
            <a:r>
              <a:rPr lang="en-GB" sz="2800" b="1" dirty="0">
                <a:solidFill>
                  <a:schemeClr val="bg1"/>
                </a:solidFill>
                <a:latin typeface="Arial" panose="020B0604020202020204" pitchFamily="34" charset="0"/>
                <a:cs typeface="Arial" panose="020B0604020202020204" pitchFamily="34" charset="0"/>
              </a:rPr>
              <a:t>Competency Values Framework (CVF)</a:t>
            </a:r>
          </a:p>
          <a:p>
            <a:pPr algn="ctr"/>
            <a:endParaRPr lang="en-GB" sz="2800" b="1" dirty="0">
              <a:solidFill>
                <a:schemeClr val="bg1"/>
              </a:solidFill>
              <a:latin typeface="Arial" panose="020B0604020202020204" pitchFamily="34" charset="0"/>
              <a:cs typeface="Arial" panose="020B0604020202020204" pitchFamily="34" charset="0"/>
            </a:endParaRPr>
          </a:p>
          <a:p>
            <a:pPr algn="ctr"/>
            <a:endParaRPr lang="en-GB" sz="2800" b="1" dirty="0">
              <a:solidFill>
                <a:schemeClr val="bg1"/>
              </a:solidFill>
              <a:latin typeface="Arial" panose="020B0604020202020204" pitchFamily="34" charset="0"/>
              <a:cs typeface="Arial" panose="020B0604020202020204" pitchFamily="34" charset="0"/>
            </a:endParaRPr>
          </a:p>
          <a:p>
            <a:pPr algn="ctr"/>
            <a:r>
              <a:rPr lang="en-GB" sz="2800" dirty="0">
                <a:solidFill>
                  <a:schemeClr val="bg1"/>
                </a:solidFill>
                <a:latin typeface="Arial" panose="020B0604020202020204" pitchFamily="34" charset="0"/>
                <a:cs typeface="Arial" panose="020B0604020202020204" pitchFamily="34" charset="0"/>
              </a:rPr>
              <a:t>This guidance document has been put together to help you prepare and enable you to give the best account of yourself on the day of your interview.</a:t>
            </a:r>
          </a:p>
        </p:txBody>
      </p:sp>
      <p:pic>
        <p:nvPicPr>
          <p:cNvPr id="4" name="Picture 3" descr="A police badge with white text">
            <a:extLst>
              <a:ext uri="{FF2B5EF4-FFF2-40B4-BE49-F238E27FC236}">
                <a16:creationId xmlns:a16="http://schemas.microsoft.com/office/drawing/2014/main" id="{63A769E9-A84E-5BDB-5377-FB0E67954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336648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port, swimming, ocean floor&#10;&#10;Description automatically generated">
            <a:extLst>
              <a:ext uri="{FF2B5EF4-FFF2-40B4-BE49-F238E27FC236}">
                <a16:creationId xmlns:a16="http://schemas.microsoft.com/office/drawing/2014/main" id="{C8179FBB-8D54-8D43-9774-97C29243E046}"/>
              </a:ext>
            </a:extLst>
          </p:cNvPr>
          <p:cNvPicPr>
            <a:picLocks noChangeAspect="1"/>
          </p:cNvPicPr>
          <p:nvPr/>
        </p:nvPicPr>
        <p:blipFill rotWithShape="1">
          <a:blip r:embed="rId2">
            <a:extLst>
              <a:ext uri="{28A0092B-C50C-407E-A947-70E740481C1C}">
                <a14:useLocalDpi xmlns:a14="http://schemas.microsoft.com/office/drawing/2010/main" val="0"/>
              </a:ext>
            </a:extLst>
          </a:blip>
          <a:srcRect l="5051" r="4997"/>
          <a:stretch/>
        </p:blipFill>
        <p:spPr>
          <a:xfrm>
            <a:off x="0" y="-3056"/>
            <a:ext cx="9144000" cy="5718056"/>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3B06F153-978D-4E65-866C-88AF50F7FA96}"/>
              </a:ext>
            </a:extLst>
          </p:cNvPr>
          <p:cNvSpPr txBox="1"/>
          <p:nvPr/>
        </p:nvSpPr>
        <p:spPr>
          <a:xfrm>
            <a:off x="468630" y="1408896"/>
            <a:ext cx="8263890" cy="433965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What is the (CVF)?</a:t>
            </a:r>
          </a:p>
          <a:p>
            <a:pPr algn="ctr"/>
            <a:endParaRPr lang="en-GB" sz="28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The Competency Values Framework which is referred to as the CVF has been developed by the College of Policing. The CVF describes the competencies and values that are associated with effective performance in policing roles. Measures of these competencies and values are termed behaviours. The CVF replaced the Policing Professional Framework (PPF).</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rPr>
              <a:t>Click </a:t>
            </a:r>
            <a:r>
              <a:rPr lang="en-GB" sz="2000" dirty="0">
                <a:highlight>
                  <a:srgbClr val="FFFF00"/>
                </a:highlight>
                <a:hlinkClick r:id="rId4"/>
              </a:rPr>
              <a:t>Competency and values framework (CVF) | College of Policing</a:t>
            </a:r>
            <a:r>
              <a:rPr lang="en-GB" sz="2000" dirty="0">
                <a:solidFill>
                  <a:schemeClr val="bg1"/>
                </a:solidFill>
                <a:highlight>
                  <a:srgbClr val="FFFF00"/>
                </a:highlight>
              </a:rPr>
              <a:t> </a:t>
            </a:r>
            <a:r>
              <a:rPr lang="en-GB" sz="2000" dirty="0">
                <a:solidFill>
                  <a:schemeClr val="bg1"/>
                </a:solidFill>
              </a:rPr>
              <a:t>to see more information about the CVF Framework.</a:t>
            </a:r>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p:txBody>
      </p:sp>
      <p:pic>
        <p:nvPicPr>
          <p:cNvPr id="3" name="Picture 2" descr="A police badge with white text">
            <a:extLst>
              <a:ext uri="{FF2B5EF4-FFF2-40B4-BE49-F238E27FC236}">
                <a16:creationId xmlns:a16="http://schemas.microsoft.com/office/drawing/2014/main" id="{E7EFAF5B-00ED-C3E2-179F-22F443135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234697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with low confidence">
            <a:extLst>
              <a:ext uri="{FF2B5EF4-FFF2-40B4-BE49-F238E27FC236}">
                <a16:creationId xmlns:a16="http://schemas.microsoft.com/office/drawing/2014/main" id="{085C894E-AD9F-D642-A63E-E698B745A0FD}"/>
              </a:ext>
            </a:extLst>
          </p:cNvPr>
          <p:cNvPicPr>
            <a:picLocks noChangeAspect="1"/>
          </p:cNvPicPr>
          <p:nvPr/>
        </p:nvPicPr>
        <p:blipFill rotWithShape="1">
          <a:blip r:embed="rId2">
            <a:extLst>
              <a:ext uri="{28A0092B-C50C-407E-A947-70E740481C1C}">
                <a14:useLocalDpi xmlns:a14="http://schemas.microsoft.com/office/drawing/2010/main" val="0"/>
              </a:ext>
            </a:extLst>
          </a:blip>
          <a:srcRect l="4959" r="5003"/>
          <a:stretch/>
        </p:blipFill>
        <p:spPr>
          <a:xfrm>
            <a:off x="0" y="2445"/>
            <a:ext cx="9144000" cy="5712555"/>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9" name="TextBox 8">
            <a:extLst>
              <a:ext uri="{FF2B5EF4-FFF2-40B4-BE49-F238E27FC236}">
                <a16:creationId xmlns:a16="http://schemas.microsoft.com/office/drawing/2014/main" id="{68C99B5A-BA6F-429A-90A9-2CCBED6DFFA8}"/>
              </a:ext>
            </a:extLst>
          </p:cNvPr>
          <p:cNvSpPr txBox="1"/>
          <p:nvPr/>
        </p:nvSpPr>
        <p:spPr>
          <a:xfrm>
            <a:off x="440055" y="1140090"/>
            <a:ext cx="8263890" cy="4385816"/>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What is the CVF continued.. </a:t>
            </a:r>
          </a:p>
          <a:p>
            <a:pPr algn="ctr"/>
            <a:endParaRPr lang="en-GB" sz="2800" b="1"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What are ‘behaviours’, ‘values’ and ‘competencies’?</a:t>
            </a:r>
          </a:p>
          <a:p>
            <a:endParaRPr lang="en-GB" sz="1100"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Behaviours</a:t>
            </a:r>
            <a:r>
              <a:rPr lang="en-GB" sz="2400" dirty="0">
                <a:solidFill>
                  <a:schemeClr val="bg1"/>
                </a:solidFill>
                <a:latin typeface="Arial" panose="020B0604020202020204" pitchFamily="34" charset="0"/>
                <a:cs typeface="Arial" panose="020B0604020202020204" pitchFamily="34" charset="0"/>
              </a:rPr>
              <a:t> are the way in which one acts or conducts    oneself, especially towards others.</a:t>
            </a:r>
          </a:p>
          <a:p>
            <a:r>
              <a:rPr lang="en-GB" sz="2400" b="1" dirty="0">
                <a:solidFill>
                  <a:schemeClr val="bg1"/>
                </a:solidFill>
                <a:latin typeface="Arial" panose="020B0604020202020204" pitchFamily="34" charset="0"/>
                <a:cs typeface="Arial" panose="020B0604020202020204" pitchFamily="34" charset="0"/>
              </a:rPr>
              <a:t>Values </a:t>
            </a:r>
            <a:r>
              <a:rPr lang="en-GB" sz="2400" dirty="0">
                <a:solidFill>
                  <a:schemeClr val="bg1"/>
                </a:solidFill>
                <a:latin typeface="Arial" panose="020B0604020202020204" pitchFamily="34" charset="0"/>
                <a:cs typeface="Arial" panose="020B0604020202020204" pitchFamily="34" charset="0"/>
              </a:rPr>
              <a:t>are beliefs which are important to an individual and which guide and motivate particular behaviours and actions. </a:t>
            </a:r>
          </a:p>
          <a:p>
            <a:r>
              <a:rPr lang="en-GB" sz="2400" b="1" dirty="0">
                <a:solidFill>
                  <a:schemeClr val="bg1"/>
                </a:solidFill>
                <a:latin typeface="Arial" panose="020B0604020202020204" pitchFamily="34" charset="0"/>
                <a:cs typeface="Arial" panose="020B0604020202020204" pitchFamily="34" charset="0"/>
              </a:rPr>
              <a:t>Competencies</a:t>
            </a:r>
            <a:r>
              <a:rPr lang="en-GB" sz="2400" dirty="0">
                <a:solidFill>
                  <a:schemeClr val="bg1"/>
                </a:solidFill>
                <a:latin typeface="Arial" panose="020B0604020202020204" pitchFamily="34" charset="0"/>
                <a:cs typeface="Arial" panose="020B0604020202020204" pitchFamily="34" charset="0"/>
              </a:rPr>
              <a:t> are behaviours (knowledge, skills or abilities) related to effective job performance. </a:t>
            </a:r>
          </a:p>
          <a:p>
            <a:endParaRPr lang="en-GB" sz="2000" dirty="0">
              <a:solidFill>
                <a:schemeClr val="bg1"/>
              </a:solidFill>
              <a:latin typeface="Arial" panose="020B0604020202020204" pitchFamily="34" charset="0"/>
              <a:cs typeface="Arial" panose="020B0604020202020204" pitchFamily="34" charset="0"/>
            </a:endParaRPr>
          </a:p>
        </p:txBody>
      </p:sp>
      <p:pic>
        <p:nvPicPr>
          <p:cNvPr id="3" name="Picture 2" descr="A police badge with white text">
            <a:extLst>
              <a:ext uri="{FF2B5EF4-FFF2-40B4-BE49-F238E27FC236}">
                <a16:creationId xmlns:a16="http://schemas.microsoft.com/office/drawing/2014/main" id="{593CC58E-8A9E-F226-0DE6-09FDD45A0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257706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outdoor, sky, person&#10;&#10;Description automatically generated">
            <a:extLst>
              <a:ext uri="{FF2B5EF4-FFF2-40B4-BE49-F238E27FC236}">
                <a16:creationId xmlns:a16="http://schemas.microsoft.com/office/drawing/2014/main" id="{EFF63669-1AA3-394B-96B7-DB01A6F2B4E3}"/>
              </a:ext>
            </a:extLst>
          </p:cNvPr>
          <p:cNvPicPr>
            <a:picLocks noChangeAspect="1"/>
          </p:cNvPicPr>
          <p:nvPr/>
        </p:nvPicPr>
        <p:blipFill rotWithShape="1">
          <a:blip r:embed="rId2">
            <a:extLst>
              <a:ext uri="{28A0092B-C50C-407E-A947-70E740481C1C}">
                <a14:useLocalDpi xmlns:a14="http://schemas.microsoft.com/office/drawing/2010/main" val="0"/>
              </a:ext>
            </a:extLst>
          </a:blip>
          <a:srcRect l="5051" r="4997"/>
          <a:stretch/>
        </p:blipFill>
        <p:spPr>
          <a:xfrm>
            <a:off x="0" y="-3056"/>
            <a:ext cx="9144000" cy="5718056"/>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8" y="283318"/>
            <a:ext cx="1943654" cy="668846"/>
          </a:xfrm>
          <a:prstGeom prst="rect">
            <a:avLst/>
          </a:prstGeom>
        </p:spPr>
      </p:pic>
      <p:sp>
        <p:nvSpPr>
          <p:cNvPr id="8" name="TextBox 7">
            <a:extLst>
              <a:ext uri="{FF2B5EF4-FFF2-40B4-BE49-F238E27FC236}">
                <a16:creationId xmlns:a16="http://schemas.microsoft.com/office/drawing/2014/main" id="{F2AB8700-231B-4E10-8CA2-F7E33867181F}"/>
              </a:ext>
            </a:extLst>
          </p:cNvPr>
          <p:cNvSpPr txBox="1"/>
          <p:nvPr/>
        </p:nvSpPr>
        <p:spPr>
          <a:xfrm>
            <a:off x="440055" y="1140090"/>
            <a:ext cx="8263890" cy="3893374"/>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Preparation</a:t>
            </a:r>
          </a:p>
          <a:p>
            <a:pPr algn="ctr"/>
            <a:endParaRPr lang="en-GB" sz="2800" b="1" dirty="0">
              <a:solidFill>
                <a:schemeClr val="bg1"/>
              </a:solidFill>
              <a:latin typeface="Arial" panose="020B0604020202020204" pitchFamily="34" charset="0"/>
              <a:cs typeface="Arial" panose="020B0604020202020204" pitchFamily="34" charset="0"/>
            </a:endParaRPr>
          </a:p>
          <a:p>
            <a:r>
              <a:rPr lang="en-GB" sz="1800" dirty="0">
                <a:solidFill>
                  <a:schemeClr val="bg1"/>
                </a:solidFill>
                <a:effectLst/>
                <a:latin typeface="Arial" panose="020B0604020202020204" pitchFamily="34" charset="0"/>
                <a:ea typeface="Calibri" panose="020F0502020204030204" pitchFamily="34" charset="0"/>
              </a:rPr>
              <a:t>The approximate length of your interview will be included within your invite. </a:t>
            </a:r>
          </a:p>
          <a:p>
            <a:r>
              <a:rPr lang="en-GB" sz="1800" dirty="0">
                <a:solidFill>
                  <a:schemeClr val="bg1"/>
                </a:solidFill>
                <a:effectLst/>
                <a:latin typeface="Arial" panose="020B0604020202020204" pitchFamily="34" charset="0"/>
                <a:ea typeface="Calibri" panose="020F0502020204030204" pitchFamily="34" charset="0"/>
              </a:rPr>
              <a:t> </a:t>
            </a:r>
            <a:endParaRPr lang="en-GB" sz="1800" dirty="0">
              <a:solidFill>
                <a:schemeClr val="bg1"/>
              </a:solidFill>
              <a:effectLst/>
              <a:latin typeface="Calibri" panose="020F0502020204030204" pitchFamily="34" charset="0"/>
              <a:ea typeface="Calibri" panose="020F0502020204030204" pitchFamily="34" charset="0"/>
            </a:endParaRPr>
          </a:p>
          <a:p>
            <a:r>
              <a:rPr lang="en-GB" sz="1800" dirty="0">
                <a:solidFill>
                  <a:schemeClr val="bg1"/>
                </a:solidFill>
                <a:effectLst/>
                <a:latin typeface="Arial" panose="020B0604020202020204" pitchFamily="34" charset="0"/>
                <a:ea typeface="Times New Roman" panose="02020603050405020304" pitchFamily="18" charset="0"/>
              </a:rPr>
              <a:t>Know yourself and know your values. These will be assessed throughout your interview.</a:t>
            </a:r>
            <a:endParaRPr lang="en-GB" sz="1800" dirty="0">
              <a:solidFill>
                <a:schemeClr val="bg1"/>
              </a:solidFill>
              <a:effectLst/>
              <a:latin typeface="Calibri" panose="020F0502020204030204" pitchFamily="34" charset="0"/>
              <a:ea typeface="Calibri" panose="020F0502020204030204" pitchFamily="34" charset="0"/>
            </a:endParaRPr>
          </a:p>
          <a:p>
            <a:pPr lvl="0" algn="just"/>
            <a:endParaRPr lang="en-GB" sz="1800" dirty="0">
              <a:solidFill>
                <a:schemeClr val="bg1"/>
              </a:solidFill>
              <a:effectLst/>
              <a:latin typeface="Arial" panose="020B0604020202020204" pitchFamily="34" charset="0"/>
              <a:ea typeface="Times New Roman" panose="02020603050405020304" pitchFamily="18" charset="0"/>
            </a:endParaRPr>
          </a:p>
          <a:p>
            <a:pPr lvl="0" algn="just"/>
            <a:r>
              <a:rPr lang="en-GB" sz="1800" dirty="0">
                <a:solidFill>
                  <a:schemeClr val="bg1"/>
                </a:solidFill>
                <a:effectLst/>
                <a:latin typeface="Arial" panose="020B0604020202020204" pitchFamily="34" charset="0"/>
                <a:ea typeface="Times New Roman" panose="02020603050405020304" pitchFamily="18" charset="0"/>
              </a:rPr>
              <a:t>Consider situations you have encountered in your work, home, education or volunteering roles</a:t>
            </a:r>
            <a:endParaRPr lang="en-GB" sz="1800" dirty="0">
              <a:solidFill>
                <a:schemeClr val="bg1"/>
              </a:solidFill>
              <a:effectLst/>
              <a:latin typeface="Calibri" panose="020F0502020204030204" pitchFamily="34" charset="0"/>
              <a:ea typeface="Calibri" panose="020F0502020204030204" pitchFamily="34" charset="0"/>
            </a:endParaRPr>
          </a:p>
          <a:p>
            <a:pPr lvl="0" algn="just"/>
            <a:endParaRPr lang="en-GB" sz="1800" dirty="0">
              <a:solidFill>
                <a:schemeClr val="bg1"/>
              </a:solidFill>
              <a:effectLst/>
              <a:latin typeface="Arial" panose="020B0604020202020204" pitchFamily="34" charset="0"/>
              <a:ea typeface="Times New Roman" panose="02020603050405020304" pitchFamily="18" charset="0"/>
            </a:endParaRPr>
          </a:p>
          <a:p>
            <a:pPr lvl="0" algn="just"/>
            <a:r>
              <a:rPr lang="en-GB" sz="1800" dirty="0">
                <a:solidFill>
                  <a:schemeClr val="bg1"/>
                </a:solidFill>
                <a:effectLst/>
                <a:latin typeface="Arial" panose="020B0604020202020204" pitchFamily="34" charset="0"/>
                <a:ea typeface="Times New Roman" panose="02020603050405020304" pitchFamily="18" charset="0"/>
              </a:rPr>
              <a:t>Prepare examples to meet each competency/value, which you may be able to use during your interview depending on the questions you are asked.</a:t>
            </a:r>
            <a:endParaRPr lang="en-GB" sz="1800" dirty="0">
              <a:solidFill>
                <a:schemeClr val="bg1"/>
              </a:solidFill>
              <a:effectLst/>
              <a:latin typeface="Calibri" panose="020F0502020204030204" pitchFamily="34" charset="0"/>
              <a:ea typeface="Calibri" panose="020F0502020204030204" pitchFamily="34" charset="0"/>
            </a:endParaRPr>
          </a:p>
          <a:p>
            <a:endParaRPr lang="en-GB" sz="1100" dirty="0">
              <a:solidFill>
                <a:schemeClr val="bg1"/>
              </a:solidFill>
              <a:latin typeface="Arial" panose="020B0604020202020204" pitchFamily="34" charset="0"/>
              <a:cs typeface="Arial" panose="020B0604020202020204" pitchFamily="34" charset="0"/>
            </a:endParaRPr>
          </a:p>
        </p:txBody>
      </p:sp>
      <p:pic>
        <p:nvPicPr>
          <p:cNvPr id="3" name="Picture 2" descr="A police badge with white text">
            <a:extLst>
              <a:ext uri="{FF2B5EF4-FFF2-40B4-BE49-F238E27FC236}">
                <a16:creationId xmlns:a16="http://schemas.microsoft.com/office/drawing/2014/main" id="{D5DCBABE-B213-D4A2-47A5-F1B45E535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130969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95BA8C37-18C8-7F41-B660-EEEDDC2DEB3C}"/>
              </a:ext>
            </a:extLst>
          </p:cNvPr>
          <p:cNvPicPr>
            <a:picLocks noChangeAspect="1"/>
          </p:cNvPicPr>
          <p:nvPr/>
        </p:nvPicPr>
        <p:blipFill rotWithShape="1">
          <a:blip r:embed="rId2">
            <a:extLst>
              <a:ext uri="{28A0092B-C50C-407E-A947-70E740481C1C}">
                <a14:useLocalDpi xmlns:a14="http://schemas.microsoft.com/office/drawing/2010/main" val="0"/>
              </a:ext>
            </a:extLst>
          </a:blip>
          <a:srcRect l="5039" r="5230"/>
          <a:stretch/>
        </p:blipFill>
        <p:spPr>
          <a:xfrm>
            <a:off x="0" y="-3057"/>
            <a:ext cx="9144000" cy="5732115"/>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9" name="TextBox 8">
            <a:extLst>
              <a:ext uri="{FF2B5EF4-FFF2-40B4-BE49-F238E27FC236}">
                <a16:creationId xmlns:a16="http://schemas.microsoft.com/office/drawing/2014/main" id="{304559C4-F600-4036-AC6C-33C62919D163}"/>
              </a:ext>
            </a:extLst>
          </p:cNvPr>
          <p:cNvSpPr txBox="1"/>
          <p:nvPr/>
        </p:nvSpPr>
        <p:spPr>
          <a:xfrm>
            <a:off x="440055" y="1140090"/>
            <a:ext cx="8263890" cy="433965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Preparation</a:t>
            </a:r>
          </a:p>
          <a:p>
            <a:pPr algn="ctr"/>
            <a:endParaRPr lang="en-GB" sz="28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Practice your answer structure to underpin your response - Use a structure which you feel works for you there are many out there but here are some options </a:t>
            </a:r>
            <a:r>
              <a:rPr lang="en-GB" sz="2000" dirty="0">
                <a:solidFill>
                  <a:schemeClr val="bg1"/>
                </a:solidFill>
                <a:highlight>
                  <a:srgbClr val="FFFF00"/>
                </a:highlight>
                <a:latin typeface="Arial" panose="020B0604020202020204" pitchFamily="34" charset="0"/>
                <a:cs typeface="Arial" panose="020B0604020202020204" pitchFamily="34" charset="0"/>
                <a:hlinkClick r:id="rId4"/>
              </a:rPr>
              <a:t>S.T.A.R</a:t>
            </a:r>
            <a:r>
              <a:rPr lang="en-GB" sz="2000" dirty="0">
                <a:solidFill>
                  <a:schemeClr val="bg1"/>
                </a:solidFill>
                <a:latin typeface="Arial" panose="020B0604020202020204" pitchFamily="34" charset="0"/>
                <a:cs typeface="Arial" panose="020B0604020202020204" pitchFamily="34" charset="0"/>
                <a:hlinkClick r:id="rId4"/>
              </a:rPr>
              <a:t> </a:t>
            </a:r>
            <a:r>
              <a:rPr lang="en-GB" sz="2000" dirty="0">
                <a:solidFill>
                  <a:schemeClr val="bg1"/>
                </a:solidFill>
                <a:latin typeface="Arial" panose="020B0604020202020204" pitchFamily="34" charset="0"/>
                <a:cs typeface="Arial" panose="020B0604020202020204" pitchFamily="34" charset="0"/>
              </a:rPr>
              <a:t>, </a:t>
            </a:r>
            <a:r>
              <a:rPr lang="en-GB" sz="2000" dirty="0">
                <a:solidFill>
                  <a:schemeClr val="bg1"/>
                </a:solidFill>
                <a:highlight>
                  <a:srgbClr val="FFFF00"/>
                </a:highlight>
                <a:latin typeface="Arial" panose="020B0604020202020204" pitchFamily="34" charset="0"/>
                <a:cs typeface="Arial" panose="020B0604020202020204" pitchFamily="34" charset="0"/>
                <a:hlinkClick r:id="rId5"/>
              </a:rPr>
              <a:t>C.A.R.L</a:t>
            </a:r>
            <a:endParaRPr lang="en-GB" sz="2000" dirty="0">
              <a:solidFill>
                <a:schemeClr val="bg1"/>
              </a:solidFill>
              <a:highlight>
                <a:srgbClr val="FFFF00"/>
              </a:highlight>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effectLst/>
                <a:latin typeface="Arial" panose="020B0604020202020204" pitchFamily="34" charset="0"/>
                <a:ea typeface="Calibri" panose="020F0502020204030204" pitchFamily="34" charset="0"/>
              </a:rPr>
              <a:t>Be calm – We appreciate that this is not always the easiest thing to achieve, however there is a lot of help on the internet/YouTube around calming techniques if you feel they would be useful for you</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Whilst it is important to prepare for your interview this should be done at a time that is manageable for you so you can present your best self on the day of the interview.</a:t>
            </a:r>
          </a:p>
        </p:txBody>
      </p:sp>
      <p:pic>
        <p:nvPicPr>
          <p:cNvPr id="3" name="Picture 2" descr="A police badge with white text">
            <a:extLst>
              <a:ext uri="{FF2B5EF4-FFF2-40B4-BE49-F238E27FC236}">
                <a16:creationId xmlns:a16="http://schemas.microsoft.com/office/drawing/2014/main" id="{76490C36-6EBF-3DAC-7859-E16AA1668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6265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CA7E80A-4961-E240-BA5E-8F8006D4E6BE}"/>
              </a:ext>
            </a:extLst>
          </p:cNvPr>
          <p:cNvPicPr>
            <a:picLocks noChangeAspect="1"/>
          </p:cNvPicPr>
          <p:nvPr/>
        </p:nvPicPr>
        <p:blipFill rotWithShape="1">
          <a:blip r:embed="rId2">
            <a:extLst>
              <a:ext uri="{28A0092B-C50C-407E-A947-70E740481C1C}">
                <a14:useLocalDpi xmlns:a14="http://schemas.microsoft.com/office/drawing/2010/main" val="0"/>
              </a:ext>
            </a:extLst>
          </a:blip>
          <a:srcRect l="5143" r="4992"/>
          <a:stretch/>
        </p:blipFill>
        <p:spPr>
          <a:xfrm>
            <a:off x="0" y="-8557"/>
            <a:ext cx="9144000" cy="5723557"/>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F651F968-75D2-42FA-9B51-9F1EEC1B9C55}"/>
              </a:ext>
            </a:extLst>
          </p:cNvPr>
          <p:cNvSpPr txBox="1"/>
          <p:nvPr/>
        </p:nvSpPr>
        <p:spPr>
          <a:xfrm>
            <a:off x="440055" y="1140090"/>
            <a:ext cx="8263890" cy="3600986"/>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Preparation</a:t>
            </a:r>
          </a:p>
          <a:p>
            <a:r>
              <a:rPr lang="en-GB" sz="2000" dirty="0">
                <a:solidFill>
                  <a:schemeClr val="bg1"/>
                </a:solidFill>
                <a:latin typeface="Arial" panose="020B0604020202020204" pitchFamily="34" charset="0"/>
                <a:cs typeface="Arial" panose="020B0604020202020204" pitchFamily="34" charset="0"/>
              </a:rPr>
              <a:t>Do not listen to rumour and speculation. If something is not clear about the interview then contact the recruitment team.</a:t>
            </a:r>
          </a:p>
          <a:p>
            <a:pPr algn="ctr"/>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effectLst/>
                <a:latin typeface="Arial" panose="020B0604020202020204" pitchFamily="34" charset="0"/>
                <a:ea typeface="Calibri" panose="020F0502020204030204" pitchFamily="34" charset="0"/>
              </a:rPr>
              <a:t>Try not to guess what the interview board want. We do recommend that you prepare examples in advance of your interview, however always be mindful that you are answering the question you are presented with.</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Be careful with practise interviews – Whilst this is a good idea make sure you are speaking to people who understand CVF otherwise they may give you good advice but on different frameworks.</a:t>
            </a:r>
            <a:endParaRPr lang="en-GB" sz="2000" b="1" dirty="0">
              <a:solidFill>
                <a:schemeClr val="bg1"/>
              </a:solidFill>
              <a:latin typeface="Arial" panose="020B0604020202020204" pitchFamily="34" charset="0"/>
              <a:cs typeface="Arial" panose="020B0604020202020204" pitchFamily="34" charset="0"/>
            </a:endParaRPr>
          </a:p>
        </p:txBody>
      </p:sp>
      <p:pic>
        <p:nvPicPr>
          <p:cNvPr id="2" name="Picture 1" descr="A police badge with white text">
            <a:extLst>
              <a:ext uri="{FF2B5EF4-FFF2-40B4-BE49-F238E27FC236}">
                <a16:creationId xmlns:a16="http://schemas.microsoft.com/office/drawing/2014/main" id="{7CA3D77C-7220-0EC2-5682-726EDBAA5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164106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glasses on a bed&#10;&#10;Description automatically generated with low confidence">
            <a:extLst>
              <a:ext uri="{FF2B5EF4-FFF2-40B4-BE49-F238E27FC236}">
                <a16:creationId xmlns:a16="http://schemas.microsoft.com/office/drawing/2014/main" id="{FCCBCCAD-FCB5-9241-91E3-AF43167D86E4}"/>
              </a:ext>
            </a:extLst>
          </p:cNvPr>
          <p:cNvPicPr>
            <a:picLocks noChangeAspect="1"/>
          </p:cNvPicPr>
          <p:nvPr/>
        </p:nvPicPr>
        <p:blipFill rotWithShape="1">
          <a:blip r:embed="rId2">
            <a:extLst>
              <a:ext uri="{28A0092B-C50C-407E-A947-70E740481C1C}">
                <a14:useLocalDpi xmlns:a14="http://schemas.microsoft.com/office/drawing/2010/main" val="0"/>
              </a:ext>
            </a:extLst>
          </a:blip>
          <a:srcRect l="10000" r="-6342"/>
          <a:stretch/>
        </p:blipFill>
        <p:spPr>
          <a:xfrm>
            <a:off x="0" y="0"/>
            <a:ext cx="9788372" cy="5715000"/>
          </a:xfrm>
          <a:prstGeom prst="rect">
            <a:avLst/>
          </a:prstGeom>
        </p:spPr>
      </p:pic>
      <p:sp>
        <p:nvSpPr>
          <p:cNvPr id="5" name="TextBox 4">
            <a:extLst>
              <a:ext uri="{FF2B5EF4-FFF2-40B4-BE49-F238E27FC236}">
                <a16:creationId xmlns:a16="http://schemas.microsoft.com/office/drawing/2014/main" id="{500819E6-C6D2-9842-AA2A-492F1CBFA2ED}"/>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7" name="Picture 6" descr="Text&#10;&#10;Description automatically generated with medium confidence">
            <a:extLst>
              <a:ext uri="{FF2B5EF4-FFF2-40B4-BE49-F238E27FC236}">
                <a16:creationId xmlns:a16="http://schemas.microsoft.com/office/drawing/2014/main" id="{563B386C-5529-A947-ADCB-3F8F639C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790F563E-BCE5-4226-89BE-1D072AA57FBF}"/>
              </a:ext>
            </a:extLst>
          </p:cNvPr>
          <p:cNvSpPr txBox="1"/>
          <p:nvPr/>
        </p:nvSpPr>
        <p:spPr>
          <a:xfrm>
            <a:off x="440055" y="604350"/>
            <a:ext cx="8263890" cy="4401205"/>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On the day</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You will be afforded 10 minute preparation time where you will be provided with the questions, pen and paper to make notes to take into the interview. This will be facilitated by the Resourcing team.</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The questions will be presented to you for you to refer to ahead of being asked the question.</a:t>
            </a:r>
            <a:endParaRPr lang="en-GB" b="1"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Full details of your interview will be contained within your booking confirmation email.</a:t>
            </a:r>
          </a:p>
          <a:p>
            <a:endParaRPr lang="en-GB" b="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The chair of the interview will make introductions and take you through the format of the interview. </a:t>
            </a:r>
          </a:p>
          <a:p>
            <a:endParaRPr lang="en-GB" dirty="0">
              <a:solidFill>
                <a:schemeClr val="bg1"/>
              </a:solidFill>
              <a:latin typeface="Arial" panose="020B0604020202020204" pitchFamily="34" charset="0"/>
              <a:cs typeface="Arial" panose="020B0604020202020204" pitchFamily="34" charset="0"/>
            </a:endParaRPr>
          </a:p>
        </p:txBody>
      </p:sp>
      <p:pic>
        <p:nvPicPr>
          <p:cNvPr id="2" name="Picture 1" descr="A police badge with white text">
            <a:extLst>
              <a:ext uri="{FF2B5EF4-FFF2-40B4-BE49-F238E27FC236}">
                <a16:creationId xmlns:a16="http://schemas.microsoft.com/office/drawing/2014/main" id="{A367F81E-97DB-E66A-9960-8E1AE0BE3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114924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uggage, suitcase, bag, accessory&#10;&#10;Description automatically generated">
            <a:extLst>
              <a:ext uri="{FF2B5EF4-FFF2-40B4-BE49-F238E27FC236}">
                <a16:creationId xmlns:a16="http://schemas.microsoft.com/office/drawing/2014/main" id="{04196703-CBB3-2049-8745-8C5323CEC1E1}"/>
              </a:ext>
            </a:extLst>
          </p:cNvPr>
          <p:cNvPicPr>
            <a:picLocks noChangeAspect="1"/>
          </p:cNvPicPr>
          <p:nvPr/>
        </p:nvPicPr>
        <p:blipFill rotWithShape="1">
          <a:blip r:embed="rId2">
            <a:extLst>
              <a:ext uri="{28A0092B-C50C-407E-A947-70E740481C1C}">
                <a14:useLocalDpi xmlns:a14="http://schemas.microsoft.com/office/drawing/2010/main" val="0"/>
              </a:ext>
            </a:extLst>
          </a:blip>
          <a:srcRect l="10000"/>
          <a:stretch/>
        </p:blipFill>
        <p:spPr>
          <a:xfrm>
            <a:off x="0" y="0"/>
            <a:ext cx="9144000" cy="5715000"/>
          </a:xfrm>
          <a:prstGeom prst="rect">
            <a:avLst/>
          </a:prstGeom>
        </p:spPr>
      </p:pic>
      <p:sp>
        <p:nvSpPr>
          <p:cNvPr id="11" name="TextBox 10">
            <a:extLst>
              <a:ext uri="{FF2B5EF4-FFF2-40B4-BE49-F238E27FC236}">
                <a16:creationId xmlns:a16="http://schemas.microsoft.com/office/drawing/2014/main" id="{B209CC2D-B558-0947-938D-8BFC54F40FB8}"/>
              </a:ext>
            </a:extLst>
          </p:cNvPr>
          <p:cNvSpPr txBox="1"/>
          <p:nvPr/>
        </p:nvSpPr>
        <p:spPr>
          <a:xfrm>
            <a:off x="2251222" y="412972"/>
            <a:ext cx="4931951" cy="369332"/>
          </a:xfrm>
          <a:prstGeom prst="rect">
            <a:avLst/>
          </a:prstGeom>
          <a:noFill/>
        </p:spPr>
        <p:txBody>
          <a:bodyPr wrap="square">
            <a:spAutoFit/>
          </a:bodyPr>
          <a:lstStyle/>
          <a:p>
            <a:pPr algn="ctr"/>
            <a:r>
              <a:rPr lang="en-GB" i="1" dirty="0">
                <a:solidFill>
                  <a:schemeClr val="bg1"/>
                </a:solidFill>
                <a:latin typeface="ARIAL MT LIGHT" pitchFamily="2" charset="0"/>
                <a:cs typeface="Arial" panose="020B0604020202020204" pitchFamily="34" charset="0"/>
              </a:rPr>
              <a:t>WORKING TOGETHER</a:t>
            </a:r>
          </a:p>
        </p:txBody>
      </p:sp>
      <p:pic>
        <p:nvPicPr>
          <p:cNvPr id="3" name="Picture 2" descr="Text&#10;&#10;Description automatically generated with medium confidence">
            <a:extLst>
              <a:ext uri="{FF2B5EF4-FFF2-40B4-BE49-F238E27FC236}">
                <a16:creationId xmlns:a16="http://schemas.microsoft.com/office/drawing/2014/main" id="{24F62EA6-5EBA-7640-8516-BE39B8C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69" y="254272"/>
            <a:ext cx="1943654" cy="668846"/>
          </a:xfrm>
          <a:prstGeom prst="rect">
            <a:avLst/>
          </a:prstGeom>
        </p:spPr>
      </p:pic>
      <p:sp>
        <p:nvSpPr>
          <p:cNvPr id="8" name="TextBox 7">
            <a:extLst>
              <a:ext uri="{FF2B5EF4-FFF2-40B4-BE49-F238E27FC236}">
                <a16:creationId xmlns:a16="http://schemas.microsoft.com/office/drawing/2014/main" id="{7132BD6B-96B2-3444-91DF-04EFAAD5A245}"/>
              </a:ext>
            </a:extLst>
          </p:cNvPr>
          <p:cNvSpPr txBox="1"/>
          <p:nvPr/>
        </p:nvSpPr>
        <p:spPr>
          <a:xfrm>
            <a:off x="234711" y="968432"/>
            <a:ext cx="2053734" cy="246221"/>
          </a:xfrm>
          <a:prstGeom prst="rect">
            <a:avLst/>
          </a:prstGeom>
          <a:noFill/>
        </p:spPr>
        <p:txBody>
          <a:bodyPr wrap="square">
            <a:spAutoFit/>
          </a:bodyPr>
          <a:lstStyle/>
          <a:p>
            <a:r>
              <a:rPr lang="en-GB" sz="1000" i="1" dirty="0">
                <a:solidFill>
                  <a:schemeClr val="bg1"/>
                </a:solidFill>
                <a:latin typeface="Arial" panose="020B0604020202020204" pitchFamily="34" charset="0"/>
                <a:cs typeface="Arial" panose="020B0604020202020204" pitchFamily="34" charset="0"/>
              </a:rPr>
              <a:t>World Class Sustainable Policing</a:t>
            </a:r>
          </a:p>
        </p:txBody>
      </p:sp>
      <p:sp>
        <p:nvSpPr>
          <p:cNvPr id="14" name="TextBox 13">
            <a:extLst>
              <a:ext uri="{FF2B5EF4-FFF2-40B4-BE49-F238E27FC236}">
                <a16:creationId xmlns:a16="http://schemas.microsoft.com/office/drawing/2014/main" id="{06C812C0-6EA4-4F16-9A51-941A30C354CE}"/>
              </a:ext>
            </a:extLst>
          </p:cNvPr>
          <p:cNvSpPr txBox="1"/>
          <p:nvPr/>
        </p:nvSpPr>
        <p:spPr>
          <a:xfrm>
            <a:off x="411480" y="1260247"/>
            <a:ext cx="8206740" cy="4093428"/>
          </a:xfrm>
          <a:prstGeom prst="rect">
            <a:avLst/>
          </a:prstGeom>
          <a:noFill/>
        </p:spPr>
        <p:txBody>
          <a:bodyPr wrap="square">
            <a:spAutoFit/>
          </a:bodyPr>
          <a:lstStyle/>
          <a:p>
            <a:pPr algn="ctr"/>
            <a:r>
              <a:rPr lang="en-GB" sz="2800" b="1" dirty="0">
                <a:solidFill>
                  <a:schemeClr val="bg1"/>
                </a:solidFill>
                <a:latin typeface="Arial" panose="020B0604020202020204" pitchFamily="34" charset="0"/>
                <a:cs typeface="Arial" panose="020B0604020202020204" pitchFamily="34" charset="0"/>
              </a:rPr>
              <a:t>On the day</a:t>
            </a:r>
          </a:p>
          <a:p>
            <a:pPr algn="ctr"/>
            <a:endParaRPr lang="en-GB" sz="2800" b="1"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Reasonable adjustments – If you have not already done so we would encourage you to contact the recruitment team to discuss any potential reasonable adjustments. We want to support you by ensuring you have the best opportunity to demonstrate your skills, experience and values. </a:t>
            </a:r>
          </a:p>
          <a:p>
            <a:endParaRPr lang="en-GB" sz="24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You will be asked a series of questions about how you have or would deal with a specific situation. This is your opportunity to provide some examples of the key competencies and values that are important for the role you are applying for. You can use examples from both your work and your personal life.</a:t>
            </a:r>
          </a:p>
        </p:txBody>
      </p:sp>
      <p:pic>
        <p:nvPicPr>
          <p:cNvPr id="2" name="Picture 1" descr="A police badge with white text">
            <a:extLst>
              <a:ext uri="{FF2B5EF4-FFF2-40B4-BE49-F238E27FC236}">
                <a16:creationId xmlns:a16="http://schemas.microsoft.com/office/drawing/2014/main" id="{46C1E322-DB54-4BD4-1790-C4B193AB2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1" y="107582"/>
            <a:ext cx="1943654" cy="1058425"/>
          </a:xfrm>
          <a:prstGeom prst="rect">
            <a:avLst/>
          </a:prstGeom>
        </p:spPr>
      </p:pic>
    </p:spTree>
    <p:extLst>
      <p:ext uri="{BB962C8B-B14F-4D97-AF65-F5344CB8AC3E}">
        <p14:creationId xmlns:p14="http://schemas.microsoft.com/office/powerpoint/2010/main" val="3293870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531E3399E7C245A4F0566A1C00EE31" ma:contentTypeVersion="2" ma:contentTypeDescription="Create a new document." ma:contentTypeScope="" ma:versionID="64b4ffe2da251730ab4abccb417e5f34">
  <xsd:schema xmlns:xsd="http://www.w3.org/2001/XMLSchema" xmlns:xs="http://www.w3.org/2001/XMLSchema" xmlns:p="http://schemas.microsoft.com/office/2006/metadata/properties" xmlns:ns2="f792fda8-3cad-422b-9991-37e4ded4b6da" targetNamespace="http://schemas.microsoft.com/office/2006/metadata/properties" ma:root="true" ma:fieldsID="d8156ff2a33bdce6f15c7b0e2a74605c" ns2:_="">
    <xsd:import namespace="f792fda8-3cad-422b-9991-37e4ded4b6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2fda8-3cad-422b-9991-37e4ded4b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95B794-1356-4BC8-8B07-F6D03662886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792fda8-3cad-422b-9991-37e4ded4b6da"/>
    <ds:schemaRef ds:uri="http://www.w3.org/XML/1998/namespace"/>
    <ds:schemaRef ds:uri="http://purl.org/dc/dcmitype/"/>
  </ds:schemaRefs>
</ds:datastoreItem>
</file>

<file path=customXml/itemProps2.xml><?xml version="1.0" encoding="utf-8"?>
<ds:datastoreItem xmlns:ds="http://schemas.openxmlformats.org/officeDocument/2006/customXml" ds:itemID="{93EB1397-C537-46C4-8CA6-B2914A2E8EC8}">
  <ds:schemaRefs>
    <ds:schemaRef ds:uri="http://schemas.microsoft.com/sharepoint/v3/contenttype/forms"/>
  </ds:schemaRefs>
</ds:datastoreItem>
</file>

<file path=customXml/itemProps3.xml><?xml version="1.0" encoding="utf-8"?>
<ds:datastoreItem xmlns:ds="http://schemas.openxmlformats.org/officeDocument/2006/customXml" ds:itemID="{E2EB59DD-4DAE-43E1-9F3C-0C10CDBBC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2fda8-3cad-422b-9991-37e4ded4b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1471</TotalTime>
  <Words>1087</Words>
  <Application>Microsoft Office PowerPoint</Application>
  <PresentationFormat>On-screen Show (16:10)</PresentationFormat>
  <Paragraphs>109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MT LIGHT</vt:lpstr>
      <vt:lpstr>ARIAL MT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Joanne 15852</dc:creator>
  <cp:lastModifiedBy>BROWN Roya 56746</cp:lastModifiedBy>
  <cp:revision>124</cp:revision>
  <cp:lastPrinted>2020-11-16T08:19:40Z</cp:lastPrinted>
  <dcterms:created xsi:type="dcterms:W3CDTF">2020-11-13T09:37:49Z</dcterms:created>
  <dcterms:modified xsi:type="dcterms:W3CDTF">2025-04-30T09:32:18Z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0x010100FE531E3399E7C245A4F0566A1C00EE31</vt:lpwstr>
  </property>
  <property fmtid="{D5CDD505-2E9C-101B-9397-08002B2CF9AE}" pid="3" name="MSIP_Label_ccbfa385-8296-4297-a9ac-837a1833737a_Enabled">
    <vt:lpwstr>true</vt:lpwstr>
  </property>
  <property fmtid="{D5CDD505-2E9C-101B-9397-08002B2CF9AE}" pid="4" name="MSIP_Label_ccbfa385-8296-4297-a9ac-837a1833737a_SetDate">
    <vt:lpwstr>2022-10-18T14:53:37Z</vt:lpwstr>
  </property>
  <property fmtid="{D5CDD505-2E9C-101B-9397-08002B2CF9AE}" pid="5" name="MSIP_Label_ccbfa385-8296-4297-a9ac-837a1833737a_Method">
    <vt:lpwstr>Standard</vt:lpwstr>
  </property>
  <property fmtid="{D5CDD505-2E9C-101B-9397-08002B2CF9AE}" pid="6" name="MSIP_Label_ccbfa385-8296-4297-a9ac-837a1833737a_Name">
    <vt:lpwstr>ccbfa385-8296-4297-a9ac-837a1833737a</vt:lpwstr>
  </property>
  <property fmtid="{D5CDD505-2E9C-101B-9397-08002B2CF9AE}" pid="7" name="MSIP_Label_ccbfa385-8296-4297-a9ac-837a1833737a_SiteId">
    <vt:lpwstr>4515d0c5-b418-4cfa-9741-222da68a18d7</vt:lpwstr>
  </property>
  <property fmtid="{D5CDD505-2E9C-101B-9397-08002B2CF9AE}" pid="8" name="MSIP_Label_ccbfa385-8296-4297-a9ac-837a1833737a_ActionId">
    <vt:lpwstr>dbc2d06e-738a-42c5-8234-ce68f3e1a390</vt:lpwstr>
  </property>
  <property fmtid="{D5CDD505-2E9C-101B-9397-08002B2CF9AE}" pid="9" name="MSIP_Label_ccbfa385-8296-4297-a9ac-837a1833737a_ContentBits">
    <vt:lpwstr>0</vt:lpwstr>
  </property>
</Properties>
</file>